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embeddedFontLst>
    <p:embeddedFont>
      <p:font typeface="Roboto"/>
      <p:regular r:id="rId18"/>
      <p:bold r:id="rId19"/>
      <p:italic r:id="rId20"/>
      <p:boldItalic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21" Type="http://schemas.openxmlformats.org/officeDocument/2006/relationships/font" Target="fonts/Roboto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Roboto-bold.fntdata"/><Relationship Id="rId6" Type="http://schemas.openxmlformats.org/officeDocument/2006/relationships/slide" Target="slides/slide1.xml"/><Relationship Id="rId18" Type="http://schemas.openxmlformats.org/officeDocument/2006/relationships/font" Target="fonts/Roboto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d26e949980_0_18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2d26e949980_0_18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Sophie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d26e949980_0_18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2d26e949980_0_18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James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d27cf8e462_2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2d27cf8e462_2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d26e949980_0_17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d26e949980_0_17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Sophie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d26e949980_0_3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2d26e949980_0_3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solidFill>
                  <a:schemeClr val="dk1"/>
                </a:solidFill>
              </a:rPr>
              <a:t>James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solidFill>
                  <a:schemeClr val="dk1"/>
                </a:solidFill>
              </a:rPr>
              <a:t>Original Aim : Can we predict real life transfer value from in-game FIFA stats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solidFill>
                  <a:schemeClr val="dk1"/>
                </a:solidFill>
              </a:rPr>
              <a:t>•Found this to be illogical, too many factors exist separate from the players qualities (market dynamics, cyclical economics, financial fair play, regulations etc…)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solidFill>
                  <a:schemeClr val="dk1"/>
                </a:solidFill>
              </a:rPr>
              <a:t>•Revised aim : Predict in-game transfer value from in-game fifa stats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solidFill>
                  <a:schemeClr val="dk1"/>
                </a:solidFill>
              </a:rPr>
              <a:t>•This will serve to allow players of FIFA to more accurately value their players, as well as accurately value transfer targets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d26e949980_0_3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d26e949980_0_3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18"/>
              <a:buFont typeface="Arial"/>
              <a:buNone/>
            </a:pPr>
            <a:r>
              <a:rPr lang="en-GB" sz="1800">
                <a:solidFill>
                  <a:schemeClr val="dk1"/>
                </a:solidFill>
              </a:rPr>
              <a:t>James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18"/>
              <a:buFont typeface="Arial"/>
              <a:buNone/>
            </a:pPr>
            <a:r>
              <a:rPr lang="en-GB" sz="1800">
                <a:solidFill>
                  <a:schemeClr val="dk1"/>
                </a:solidFill>
              </a:rPr>
              <a:t>FIFA is a massively popular video game, enjoyed by over 10 million players worldwide.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18"/>
              <a:buFont typeface="Arial"/>
              <a:buNone/>
            </a:pPr>
            <a:r>
              <a:rPr lang="en-GB" sz="1800">
                <a:solidFill>
                  <a:schemeClr val="dk1"/>
                </a:solidFill>
              </a:rPr>
              <a:t>•Its extensive player database includes 17,000 players, each meticulously crafted with over 40 individualized statistics.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18"/>
              <a:buFont typeface="Arial"/>
              <a:buNone/>
            </a:pPr>
            <a:r>
              <a:rPr lang="en-GB" sz="1800">
                <a:solidFill>
                  <a:schemeClr val="dk1"/>
                </a:solidFill>
              </a:rPr>
              <a:t>•The game's realism is enhanced by this detailed data, providing an immersive experience for gamers.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18"/>
              <a:buFont typeface="Arial"/>
              <a:buNone/>
            </a:pPr>
            <a:r>
              <a:rPr lang="en-GB" sz="1800">
                <a:solidFill>
                  <a:schemeClr val="dk1"/>
                </a:solidFill>
              </a:rPr>
              <a:t>•With regular updates and additions to the database, FIFA remains dynamic and reflective of real-world player performances.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18"/>
              <a:buFont typeface="Arial"/>
              <a:buNone/>
            </a:pPr>
            <a:r>
              <a:rPr lang="en-GB" sz="1800">
                <a:solidFill>
                  <a:schemeClr val="dk1"/>
                </a:solidFill>
              </a:rPr>
              <a:t>•The depth of player stats allows for strategic gameplay, catering to both casual and competitive gamers alike.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d26e949980_0_4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2d26e949980_0_4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Sarah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d26e949980_0_17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2d26e949980_0_17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Sarah</a:t>
            </a:r>
            <a:endParaRPr sz="18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"/>
              <a:buChar char="-"/>
            </a:pPr>
            <a:r>
              <a:rPr lang="en-GB"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Ran a kitchen-sink multiple linear regression model and found significance in pace, passing, and physic</a:t>
            </a:r>
            <a:endParaRPr sz="18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"/>
              <a:buChar char="-"/>
            </a:pPr>
            <a:r>
              <a:rPr lang="en-GB"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Noticed a curved relationship in our residuals vs fitted plot as well as a long tail in our Q-Q plot</a:t>
            </a:r>
            <a:endParaRPr sz="18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"/>
              <a:buChar char="-"/>
            </a:pPr>
            <a:r>
              <a:rPr lang="en-GB"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Transformation of our response variable → Log</a:t>
            </a:r>
            <a:endParaRPr sz="18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d26e949980_0_18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2d26e949980_0_18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Sarah</a:t>
            </a:r>
            <a:endParaRPr sz="18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"/>
              <a:buChar char="-"/>
            </a:pPr>
            <a:r>
              <a:rPr lang="en-GB"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With logarithmic model </a:t>
            </a:r>
            <a:r>
              <a:rPr b="1" lang="en-GB"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pace, shooting, dribbling, passing and physic were all significant predictors</a:t>
            </a:r>
            <a:endParaRPr b="1" sz="18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"/>
              <a:buChar char="-"/>
            </a:pPr>
            <a:r>
              <a:rPr lang="en-GB"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Accounting for best subsets and multicollinearity we ended up with passing, physic and dribbling</a:t>
            </a:r>
            <a:endParaRPr sz="18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d27cf8e462_2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2d27cf8e462_2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Sarah</a:t>
            </a:r>
            <a:endParaRPr sz="18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"/>
              <a:buChar char="-"/>
            </a:pPr>
            <a:r>
              <a:rPr lang="en-GB"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With logarithmic model </a:t>
            </a:r>
            <a:r>
              <a:rPr b="1" lang="en-GB"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pace, shooting, dribbling, passing and physic were all significant predictors</a:t>
            </a:r>
            <a:endParaRPr b="1" sz="18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"/>
              <a:buChar char="-"/>
            </a:pPr>
            <a:r>
              <a:rPr lang="en-GB"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Accounting for best subsets and multicollinearity we ended up with passing, physic and dribbling</a:t>
            </a:r>
            <a:endParaRPr sz="18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d26e949980_0_17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2d26e949980_0_17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Sophie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Google Shape;11;p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1" name="Google Shape;71;p1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1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1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1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" name="Google Shape;76;p11"/>
          <p:cNvSpPr txBox="1"/>
          <p:nvPr>
            <p:ph hasCustomPrompt="1"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/>
          <p:nvPr>
            <p:ph idx="1" type="body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Google Shape;78;p1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1" name="Google Shape;21;p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" name="Google Shape;26;p3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4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Google Shape;30;p4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" name="Google Shape;35;p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5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" name="Google Shape;42;p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5" name="Google Shape;45;p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8" name="Google Shape;48;p7"/>
          <p:cNvSpPr txBox="1"/>
          <p:nvPr>
            <p:ph idx="1" type="body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8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Google Shape;52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8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" name="Google Shape;57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1" name="Google Shape;6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2" name="Google Shape;62;p9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3" name="Google Shape;63;p9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4" name="Google Shape;6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Google Shape;65;p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68" name="Google Shape;68;p1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eometr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png"/><Relationship Id="rId4" Type="http://schemas.openxmlformats.org/officeDocument/2006/relationships/image" Target="../media/image1.png"/><Relationship Id="rId5" Type="http://schemas.openxmlformats.org/officeDocument/2006/relationships/image" Target="../media/image1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Relationship Id="rId4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10.png"/><Relationship Id="rId6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jpg"/><Relationship Id="rId4" Type="http://schemas.openxmlformats.org/officeDocument/2006/relationships/image" Target="../media/image15.png"/><Relationship Id="rId5" Type="http://schemas.openxmlformats.org/officeDocument/2006/relationships/image" Target="../media/image20.png"/><Relationship Id="rId6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Predicting FIFA transfer value from in-game player statistics</a:t>
            </a:r>
            <a:endParaRPr/>
          </a:p>
        </p:txBody>
      </p:sp>
      <p:sp>
        <p:nvSpPr>
          <p:cNvPr id="86" name="Google Shape;86;p13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By Sophie, Sarah and James</a:t>
            </a:r>
            <a:endParaRPr/>
          </a:p>
        </p:txBody>
      </p:sp>
      <p:pic>
        <p:nvPicPr>
          <p:cNvPr id="87" name="Google Shape;8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94025" y="2081900"/>
            <a:ext cx="2323274" cy="284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2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Limitations</a:t>
            </a:r>
            <a:endParaRPr/>
          </a:p>
        </p:txBody>
      </p:sp>
      <p:sp>
        <p:nvSpPr>
          <p:cNvPr id="179" name="Google Shape;179;p22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This </a:t>
            </a:r>
            <a:r>
              <a:rPr b="1" lang="en-GB"/>
              <a:t>does not</a:t>
            </a:r>
            <a:r>
              <a:rPr lang="en-GB"/>
              <a:t> predict real life transfer value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This only predicts </a:t>
            </a:r>
            <a:r>
              <a:rPr b="1" lang="en-GB"/>
              <a:t>Premier League</a:t>
            </a:r>
            <a:r>
              <a:rPr lang="en-GB"/>
              <a:t> in-game transfer value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This model only applies to the 2024 version of the game, and results cannot be extended to other versions of the franchise (FIFA or EAFC)</a:t>
            </a:r>
            <a:endParaRPr/>
          </a:p>
        </p:txBody>
      </p:sp>
      <p:pic>
        <p:nvPicPr>
          <p:cNvPr id="180" name="Google Shape;18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025800"/>
            <a:ext cx="3306750" cy="187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3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Conclusions</a:t>
            </a:r>
            <a:endParaRPr/>
          </a:p>
        </p:txBody>
      </p:sp>
      <p:sp>
        <p:nvSpPr>
          <p:cNvPr id="186" name="Google Shape;186;p23"/>
          <p:cNvSpPr txBox="1"/>
          <p:nvPr>
            <p:ph idx="1" type="body"/>
          </p:nvPr>
        </p:nvSpPr>
        <p:spPr>
          <a:xfrm>
            <a:off x="311700" y="16762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Our significant predictors were passing, physical, dribbling and is_midfielder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We have proved that a large portion of a players in-game value can be derived from their in-game stats.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76.5% of variance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Players can use our model to value </a:t>
            </a:r>
            <a:r>
              <a:rPr lang="en-GB"/>
              <a:t>their</a:t>
            </a:r>
            <a:r>
              <a:rPr lang="en-GB"/>
              <a:t> players more accurately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This makes their transfer dealings more efficient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Possible template for determining real life transfer value</a:t>
            </a:r>
            <a:endParaRPr/>
          </a:p>
        </p:txBody>
      </p:sp>
      <p:pic>
        <p:nvPicPr>
          <p:cNvPr id="187" name="Google Shape;18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950" y="1104200"/>
            <a:ext cx="9038100" cy="351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4"/>
          <p:cNvSpPr txBox="1"/>
          <p:nvPr>
            <p:ph idx="4294967295" type="title"/>
          </p:nvPr>
        </p:nvSpPr>
        <p:spPr>
          <a:xfrm>
            <a:off x="3154025" y="2162100"/>
            <a:ext cx="2644500" cy="8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500">
                <a:solidFill>
                  <a:schemeClr val="lt1"/>
                </a:solidFill>
                <a:highlight>
                  <a:schemeClr val="dk1"/>
                </a:highlight>
              </a:rPr>
              <a:t> </a:t>
            </a:r>
            <a:r>
              <a:rPr b="1" lang="en-GB" sz="3500">
                <a:solidFill>
                  <a:schemeClr val="lt1"/>
                </a:solidFill>
                <a:highlight>
                  <a:schemeClr val="dk1"/>
                </a:highlight>
              </a:rPr>
              <a:t>Thank You! </a:t>
            </a:r>
            <a:r>
              <a:rPr b="1" lang="en-GB" sz="100">
                <a:solidFill>
                  <a:schemeClr val="lt1"/>
                </a:solidFill>
                <a:highlight>
                  <a:schemeClr val="dk1"/>
                </a:highlight>
              </a:rPr>
              <a:t>. </a:t>
            </a:r>
            <a:endParaRPr b="1" sz="100">
              <a:solidFill>
                <a:schemeClr val="lt1"/>
              </a:solidFill>
              <a:highlight>
                <a:schemeClr val="dk1"/>
              </a:highlight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/>
          <p:nvPr/>
        </p:nvSpPr>
        <p:spPr>
          <a:xfrm>
            <a:off x="0" y="1927200"/>
            <a:ext cx="2168700" cy="1289100"/>
          </a:xfrm>
          <a:prstGeom prst="homePlate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3" name="Google Shape;93;p14"/>
          <p:cNvSpPr/>
          <p:nvPr/>
        </p:nvSpPr>
        <p:spPr>
          <a:xfrm>
            <a:off x="2168700" y="1927200"/>
            <a:ext cx="2168700" cy="1289100"/>
          </a:xfrm>
          <a:prstGeom prst="homePlate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4" name="Google Shape;94;p14"/>
          <p:cNvSpPr/>
          <p:nvPr/>
        </p:nvSpPr>
        <p:spPr>
          <a:xfrm>
            <a:off x="4337400" y="1927200"/>
            <a:ext cx="2168700" cy="1289100"/>
          </a:xfrm>
          <a:prstGeom prst="homePlate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5" name="Google Shape;95;p14"/>
          <p:cNvSpPr/>
          <p:nvPr/>
        </p:nvSpPr>
        <p:spPr>
          <a:xfrm>
            <a:off x="6506100" y="1927200"/>
            <a:ext cx="2168700" cy="1289100"/>
          </a:xfrm>
          <a:prstGeom prst="homePlate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6" name="Google Shape;96;p14"/>
          <p:cNvSpPr txBox="1"/>
          <p:nvPr/>
        </p:nvSpPr>
        <p:spPr>
          <a:xfrm>
            <a:off x="84925" y="1995550"/>
            <a:ext cx="1385400" cy="8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chemeClr val="dk1"/>
                </a:solidFill>
              </a:rPr>
              <a:t>What were our aims and data source?</a:t>
            </a:r>
            <a:endParaRPr b="1" sz="1600">
              <a:solidFill>
                <a:schemeClr val="dk1"/>
              </a:solidFill>
            </a:endParaRPr>
          </a:p>
        </p:txBody>
      </p:sp>
      <p:sp>
        <p:nvSpPr>
          <p:cNvPr id="97" name="Google Shape;97;p14"/>
          <p:cNvSpPr txBox="1"/>
          <p:nvPr/>
        </p:nvSpPr>
        <p:spPr>
          <a:xfrm>
            <a:off x="6506100" y="2153250"/>
            <a:ext cx="1645800" cy="8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chemeClr val="dk1"/>
                </a:solidFill>
              </a:rPr>
              <a:t>Final model and implications.</a:t>
            </a:r>
            <a:endParaRPr b="1" sz="1600">
              <a:solidFill>
                <a:schemeClr val="dk1"/>
              </a:solidFill>
            </a:endParaRPr>
          </a:p>
        </p:txBody>
      </p:sp>
      <p:sp>
        <p:nvSpPr>
          <p:cNvPr id="98" name="Google Shape;98;p14"/>
          <p:cNvSpPr txBox="1"/>
          <p:nvPr/>
        </p:nvSpPr>
        <p:spPr>
          <a:xfrm>
            <a:off x="4337400" y="2153250"/>
            <a:ext cx="1385400" cy="8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chemeClr val="dk1"/>
                </a:solidFill>
              </a:rPr>
              <a:t>How did we refine our process?</a:t>
            </a:r>
            <a:endParaRPr b="1" sz="1600">
              <a:solidFill>
                <a:schemeClr val="dk1"/>
              </a:solidFill>
            </a:endParaRPr>
          </a:p>
        </p:txBody>
      </p:sp>
      <p:sp>
        <p:nvSpPr>
          <p:cNvPr id="99" name="Google Shape;99;p14"/>
          <p:cNvSpPr txBox="1"/>
          <p:nvPr/>
        </p:nvSpPr>
        <p:spPr>
          <a:xfrm>
            <a:off x="2314275" y="2153250"/>
            <a:ext cx="1385400" cy="8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chemeClr val="dk1"/>
                </a:solidFill>
              </a:rPr>
              <a:t>What were our initial models?</a:t>
            </a:r>
            <a:endParaRPr b="1"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Motivations</a:t>
            </a:r>
            <a:endParaRPr/>
          </a:p>
        </p:txBody>
      </p:sp>
      <p:sp>
        <p:nvSpPr>
          <p:cNvPr id="105" name="Google Shape;105;p15"/>
          <p:cNvSpPr txBox="1"/>
          <p:nvPr>
            <p:ph idx="1" type="body"/>
          </p:nvPr>
        </p:nvSpPr>
        <p:spPr>
          <a:xfrm>
            <a:off x="311700" y="1264950"/>
            <a:ext cx="81585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</a:t>
            </a:r>
            <a:r>
              <a:rPr b="1" lang="en-GB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Original Aim</a:t>
            </a:r>
            <a:r>
              <a:rPr lang="en-GB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: Can we predict real life transfer value from in-game FIFA stats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•Illogical, too many un</a:t>
            </a:r>
            <a:r>
              <a:rPr lang="en-GB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quantifiable</a:t>
            </a:r>
            <a:r>
              <a:rPr lang="en-GB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factors (market dynamics, cyclical economics, financial fair play, regulations etc…)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</a:t>
            </a:r>
            <a:r>
              <a:rPr b="1" lang="en-GB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Revised aim</a:t>
            </a:r>
            <a:r>
              <a:rPr lang="en-GB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: Predict in-game transfer value from in-game fifa stats.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•Players of FIFA can accurately value their players, as well as accurately value transfer targets.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0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Background</a:t>
            </a:r>
            <a:endParaRPr/>
          </a:p>
        </p:txBody>
      </p:sp>
      <p:sp>
        <p:nvSpPr>
          <p:cNvPr id="111" name="Google Shape;111;p16"/>
          <p:cNvSpPr txBox="1"/>
          <p:nvPr>
            <p:ph idx="1" type="body"/>
          </p:nvPr>
        </p:nvSpPr>
        <p:spPr>
          <a:xfrm>
            <a:off x="311700" y="1229875"/>
            <a:ext cx="62871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-GB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 FIFA or EAFC has 10 million players worldwide.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SzPts val="1018"/>
              <a:buNone/>
            </a:pPr>
            <a:r>
              <a:rPr lang="en-GB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 Its player database includes 17,000 players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018"/>
              <a:buFont typeface="Arial"/>
              <a:buNone/>
            </a:pPr>
            <a:r>
              <a:rPr lang="en-GB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 40 individualised statistics regarding player quality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SzPts val="1018"/>
              <a:buNone/>
            </a:pPr>
            <a:r>
              <a:rPr lang="en-GB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 Enhances realism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SzPts val="1018"/>
              <a:buNone/>
            </a:pPr>
            <a:r>
              <a:rPr lang="en-GB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 Statistics are </a:t>
            </a:r>
            <a:r>
              <a:rPr lang="en-GB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reflective</a:t>
            </a:r>
            <a:r>
              <a:rPr lang="en-GB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of real life </a:t>
            </a:r>
            <a:r>
              <a:rPr lang="en-GB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performance</a:t>
            </a:r>
            <a:r>
              <a:rPr lang="en-GB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SzPts val="1018"/>
              <a:buNone/>
            </a:pPr>
            <a:r>
              <a:rPr lang="en-GB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 Depth of stats allows for strategic gameplay.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5000"/>
              </a:lnSpc>
              <a:spcBef>
                <a:spcPts val="1000"/>
              </a:spcBef>
              <a:spcAft>
                <a:spcPts val="1200"/>
              </a:spcAft>
              <a:buSzPts val="1018"/>
              <a:buNone/>
            </a:pPr>
            <a:r>
              <a:t/>
            </a:r>
            <a:endParaRPr sz="1665"/>
          </a:p>
        </p:txBody>
      </p:sp>
      <p:pic>
        <p:nvPicPr>
          <p:cNvPr id="112" name="Google Shape;11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91325" y="1103993"/>
            <a:ext cx="2352676" cy="27954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91325" y="-54325"/>
            <a:ext cx="2352674" cy="115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7"/>
          <p:cNvSpPr/>
          <p:nvPr/>
        </p:nvSpPr>
        <p:spPr>
          <a:xfrm>
            <a:off x="5776200" y="3725925"/>
            <a:ext cx="3367800" cy="1156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9" name="Google Shape;119;p1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Initial dataset</a:t>
            </a:r>
            <a:endParaRPr/>
          </a:p>
        </p:txBody>
      </p:sp>
      <p:sp>
        <p:nvSpPr>
          <p:cNvPr id="120" name="Google Shape;120;p17"/>
          <p:cNvSpPr txBox="1"/>
          <p:nvPr>
            <p:ph idx="1" type="body"/>
          </p:nvPr>
        </p:nvSpPr>
        <p:spPr>
          <a:xfrm>
            <a:off x="311700" y="10721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5437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525"/>
              <a:buFont typeface="Arial"/>
              <a:buChar char="-"/>
            </a:pPr>
            <a:r>
              <a:rPr lang="en-GB" sz="1525">
                <a:latin typeface="Arial"/>
                <a:ea typeface="Arial"/>
                <a:cs typeface="Arial"/>
                <a:sym typeface="Arial"/>
              </a:rPr>
              <a:t>Data was taken from kaggle</a:t>
            </a:r>
            <a:endParaRPr sz="1525">
              <a:latin typeface="Arial"/>
              <a:ea typeface="Arial"/>
              <a:cs typeface="Arial"/>
              <a:sym typeface="Arial"/>
            </a:endParaRPr>
          </a:p>
          <a:p>
            <a:pPr indent="-325437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525"/>
              <a:buFont typeface="Arial"/>
              <a:buChar char="-"/>
            </a:pPr>
            <a:r>
              <a:rPr lang="en-GB" sz="1525">
                <a:latin typeface="Arial"/>
                <a:ea typeface="Arial"/>
                <a:cs typeface="Arial"/>
                <a:sym typeface="Arial"/>
              </a:rPr>
              <a:t>180,000 entries</a:t>
            </a:r>
            <a:endParaRPr sz="1525">
              <a:latin typeface="Arial"/>
              <a:ea typeface="Arial"/>
              <a:cs typeface="Arial"/>
              <a:sym typeface="Arial"/>
            </a:endParaRPr>
          </a:p>
          <a:p>
            <a:pPr indent="-325437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525"/>
              <a:buFont typeface="Arial"/>
              <a:buChar char="-"/>
            </a:pPr>
            <a:r>
              <a:rPr lang="en-GB" sz="1525">
                <a:latin typeface="Arial"/>
                <a:ea typeface="Arial"/>
                <a:cs typeface="Arial"/>
                <a:sym typeface="Arial"/>
              </a:rPr>
              <a:t>Over 40 variables for each player entry</a:t>
            </a:r>
            <a:endParaRPr sz="1525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688"/>
              <a:buNone/>
            </a:pPr>
            <a:r>
              <a:t/>
            </a:r>
            <a:endParaRPr sz="1125"/>
          </a:p>
        </p:txBody>
      </p:sp>
      <p:sp>
        <p:nvSpPr>
          <p:cNvPr id="121" name="Google Shape;121;p17"/>
          <p:cNvSpPr txBox="1"/>
          <p:nvPr/>
        </p:nvSpPr>
        <p:spPr>
          <a:xfrm>
            <a:off x="178325" y="2655200"/>
            <a:ext cx="4079700" cy="15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/>
              <a:buChar char="-"/>
            </a:pPr>
            <a:r>
              <a:rPr lang="en-GB"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Premier League outfield players</a:t>
            </a:r>
            <a:r>
              <a:rPr b="1" lang="en-GB"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(2024)</a:t>
            </a:r>
            <a:endParaRPr b="1" sz="15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/>
              <a:buChar char="-"/>
            </a:pPr>
            <a:r>
              <a:rPr lang="en-GB"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Pace, Shooting, Passing, Dribbling, Defending, Physicality</a:t>
            </a:r>
            <a:endParaRPr sz="15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/>
              <a:buChar char="-"/>
            </a:pPr>
            <a:r>
              <a:rPr lang="en-GB"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Response variable is in-game Transfer value (euros)</a:t>
            </a:r>
            <a:endParaRPr sz="15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2" name="Google Shape;122;p17"/>
          <p:cNvSpPr txBox="1"/>
          <p:nvPr/>
        </p:nvSpPr>
        <p:spPr>
          <a:xfrm>
            <a:off x="251725" y="2185400"/>
            <a:ext cx="42348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1"/>
                </a:solidFill>
              </a:rPr>
              <a:t>After Wrangling</a:t>
            </a:r>
            <a:endParaRPr b="1" sz="1800">
              <a:solidFill>
                <a:schemeClr val="dk1"/>
              </a:solidFill>
            </a:endParaRPr>
          </a:p>
        </p:txBody>
      </p:sp>
      <p:pic>
        <p:nvPicPr>
          <p:cNvPr id="123" name="Google Shape;12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9375" y="2523225"/>
            <a:ext cx="3879200" cy="235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07412" y="-1"/>
            <a:ext cx="1783075" cy="2523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8"/>
          <p:cNvSpPr txBox="1"/>
          <p:nvPr>
            <p:ph type="title"/>
          </p:nvPr>
        </p:nvSpPr>
        <p:spPr>
          <a:xfrm>
            <a:off x="311700" y="2001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Initial Model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18"/>
          <p:cNvSpPr txBox="1"/>
          <p:nvPr>
            <p:ph idx="1" type="body"/>
          </p:nvPr>
        </p:nvSpPr>
        <p:spPr>
          <a:xfrm>
            <a:off x="70350" y="807900"/>
            <a:ext cx="54990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Kitchen-sink model </a:t>
            </a:r>
            <a:r>
              <a:rPr lang="en-GB"/>
              <a:t>→ Pace, Passing, Physicality, Shooting, Dribbling, Defending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Issues with our conditions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Transformation of our response variable → Log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1" name="Google Shape;13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231577"/>
            <a:ext cx="3789377" cy="24632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78750" y="302150"/>
            <a:ext cx="1939950" cy="1619850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18"/>
          <p:cNvSpPr/>
          <p:nvPr/>
        </p:nvSpPr>
        <p:spPr>
          <a:xfrm>
            <a:off x="5776200" y="3724950"/>
            <a:ext cx="3367800" cy="1156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4" name="Google Shape;134;p18"/>
          <p:cNvPicPr preferRelativeResize="0"/>
          <p:nvPr/>
        </p:nvPicPr>
        <p:blipFill rotWithShape="1">
          <a:blip r:embed="rId5">
            <a:alphaModFix/>
          </a:blip>
          <a:srcRect b="0" l="3344" r="0" t="0"/>
          <a:stretch/>
        </p:blipFill>
        <p:spPr>
          <a:xfrm>
            <a:off x="4829325" y="2178750"/>
            <a:ext cx="3789375" cy="2568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9"/>
          <p:cNvSpPr txBox="1"/>
          <p:nvPr>
            <p:ph type="title"/>
          </p:nvPr>
        </p:nvSpPr>
        <p:spPr>
          <a:xfrm>
            <a:off x="311700" y="276475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Initial results after Log</a:t>
            </a:r>
            <a:endParaRPr/>
          </a:p>
        </p:txBody>
      </p:sp>
      <p:sp>
        <p:nvSpPr>
          <p:cNvPr id="140" name="Google Shape;140;p19"/>
          <p:cNvSpPr txBox="1"/>
          <p:nvPr>
            <p:ph idx="1" type="body"/>
          </p:nvPr>
        </p:nvSpPr>
        <p:spPr>
          <a:xfrm>
            <a:off x="311700" y="954200"/>
            <a:ext cx="9566700" cy="85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7200">
                <a:latin typeface="Arial"/>
                <a:ea typeface="Arial"/>
                <a:cs typeface="Arial"/>
                <a:sym typeface="Arial"/>
              </a:rPr>
              <a:t>Log kitchen-sink → </a:t>
            </a:r>
            <a:r>
              <a:rPr b="1" lang="en-GB" sz="7200">
                <a:latin typeface="Arial"/>
                <a:ea typeface="Arial"/>
                <a:cs typeface="Arial"/>
                <a:sym typeface="Arial"/>
              </a:rPr>
              <a:t>Pace, Passing, Physicality, Shooting, Dribbling, Defending</a:t>
            </a:r>
            <a:endParaRPr b="1" sz="7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1" name="Google Shape;14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807700"/>
            <a:ext cx="4042073" cy="2796975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19"/>
          <p:cNvSpPr/>
          <p:nvPr/>
        </p:nvSpPr>
        <p:spPr>
          <a:xfrm>
            <a:off x="5598025" y="3810000"/>
            <a:ext cx="3709800" cy="1069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3" name="Google Shape;14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5375" y="1807700"/>
            <a:ext cx="4248175" cy="2796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20"/>
          <p:cNvPicPr preferRelativeResize="0"/>
          <p:nvPr/>
        </p:nvPicPr>
        <p:blipFill rotWithShape="1">
          <a:blip r:embed="rId3">
            <a:alphaModFix/>
          </a:blip>
          <a:srcRect b="0" l="0" r="0" t="19691"/>
          <a:stretch/>
        </p:blipFill>
        <p:spPr>
          <a:xfrm>
            <a:off x="331025" y="2057725"/>
            <a:ext cx="3881051" cy="152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0"/>
          <p:cNvPicPr preferRelativeResize="0"/>
          <p:nvPr/>
        </p:nvPicPr>
        <p:blipFill rotWithShape="1">
          <a:blip r:embed="rId4">
            <a:alphaModFix/>
          </a:blip>
          <a:srcRect b="0" l="0" r="0" t="16597"/>
          <a:stretch/>
        </p:blipFill>
        <p:spPr>
          <a:xfrm>
            <a:off x="4789938" y="2003777"/>
            <a:ext cx="4150624" cy="15863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0"/>
          <p:cNvSpPr/>
          <p:nvPr/>
        </p:nvSpPr>
        <p:spPr>
          <a:xfrm>
            <a:off x="6035700" y="3860125"/>
            <a:ext cx="3108300" cy="1019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1" name="Google Shape;151;p20"/>
          <p:cNvSpPr txBox="1"/>
          <p:nvPr>
            <p:ph idx="1" type="body"/>
          </p:nvPr>
        </p:nvSpPr>
        <p:spPr>
          <a:xfrm>
            <a:off x="244500" y="832925"/>
            <a:ext cx="4150500" cy="35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200">
                <a:latin typeface="Arial"/>
                <a:ea typeface="Arial"/>
                <a:cs typeface="Arial"/>
                <a:sym typeface="Arial"/>
              </a:rPr>
              <a:t>Best subsets + multicollinearity checks</a:t>
            </a:r>
            <a:endParaRPr sz="7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20"/>
          <p:cNvSpPr txBox="1"/>
          <p:nvPr>
            <p:ph type="title"/>
          </p:nvPr>
        </p:nvSpPr>
        <p:spPr>
          <a:xfrm>
            <a:off x="244500" y="225125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Log-based models</a:t>
            </a:r>
            <a:endParaRPr/>
          </a:p>
        </p:txBody>
      </p:sp>
      <p:pic>
        <p:nvPicPr>
          <p:cNvPr id="153" name="Google Shape;153;p20"/>
          <p:cNvPicPr preferRelativeResize="0"/>
          <p:nvPr/>
        </p:nvPicPr>
        <p:blipFill rotWithShape="1">
          <a:blip r:embed="rId5">
            <a:alphaModFix/>
          </a:blip>
          <a:srcRect b="23365" l="0" r="0" t="0"/>
          <a:stretch/>
        </p:blipFill>
        <p:spPr>
          <a:xfrm>
            <a:off x="6421725" y="144325"/>
            <a:ext cx="2518824" cy="1180125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0"/>
          <p:cNvSpPr/>
          <p:nvPr/>
        </p:nvSpPr>
        <p:spPr>
          <a:xfrm>
            <a:off x="6217875" y="3149613"/>
            <a:ext cx="433200" cy="1959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5" name="Google Shape;155;p20"/>
          <p:cNvSpPr txBox="1"/>
          <p:nvPr/>
        </p:nvSpPr>
        <p:spPr>
          <a:xfrm>
            <a:off x="6204925" y="3511038"/>
            <a:ext cx="1620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-GB" sz="2000">
                <a:solidFill>
                  <a:schemeClr val="dk2"/>
                </a:solidFill>
              </a:rPr>
              <a:t>3-variable</a:t>
            </a:r>
            <a:endParaRPr b="1" sz="2000"/>
          </a:p>
        </p:txBody>
      </p:sp>
      <p:sp>
        <p:nvSpPr>
          <p:cNvPr id="156" name="Google Shape;156;p20"/>
          <p:cNvSpPr txBox="1"/>
          <p:nvPr/>
        </p:nvSpPr>
        <p:spPr>
          <a:xfrm>
            <a:off x="1146825" y="3602513"/>
            <a:ext cx="1620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-GB" sz="2000">
                <a:solidFill>
                  <a:schemeClr val="dk2"/>
                </a:solidFill>
              </a:rPr>
              <a:t>4-</a:t>
            </a:r>
            <a:r>
              <a:rPr b="1" lang="en-GB" sz="2000">
                <a:solidFill>
                  <a:schemeClr val="dk2"/>
                </a:solidFill>
              </a:rPr>
              <a:t>variable</a:t>
            </a:r>
            <a:endParaRPr b="1" sz="2000"/>
          </a:p>
        </p:txBody>
      </p:sp>
      <p:sp>
        <p:nvSpPr>
          <p:cNvPr id="157" name="Google Shape;157;p20"/>
          <p:cNvSpPr/>
          <p:nvPr/>
        </p:nvSpPr>
        <p:spPr>
          <a:xfrm>
            <a:off x="1635075" y="3232325"/>
            <a:ext cx="501300" cy="1959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8" name="Google Shape;158;p20"/>
          <p:cNvPicPr preferRelativeResize="0"/>
          <p:nvPr/>
        </p:nvPicPr>
        <p:blipFill rotWithShape="1">
          <a:blip r:embed="rId4">
            <a:alphaModFix/>
          </a:blip>
          <a:srcRect b="81543" l="0" r="0" t="0"/>
          <a:stretch/>
        </p:blipFill>
        <p:spPr>
          <a:xfrm>
            <a:off x="4939913" y="1688100"/>
            <a:ext cx="4150624" cy="3510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0"/>
          <p:cNvPicPr preferRelativeResize="0"/>
          <p:nvPr/>
        </p:nvPicPr>
        <p:blipFill rotWithShape="1">
          <a:blip r:embed="rId3">
            <a:alphaModFix/>
          </a:blip>
          <a:srcRect b="81543" l="0" r="0" t="0"/>
          <a:stretch/>
        </p:blipFill>
        <p:spPr>
          <a:xfrm>
            <a:off x="331025" y="1611063"/>
            <a:ext cx="3881051" cy="35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1025" y="4269400"/>
            <a:ext cx="8481948" cy="492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0"/>
          <p:cNvSpPr/>
          <p:nvPr/>
        </p:nvSpPr>
        <p:spPr>
          <a:xfrm>
            <a:off x="401300" y="1649825"/>
            <a:ext cx="700800" cy="3510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2" name="Google Shape;162;p20"/>
          <p:cNvSpPr/>
          <p:nvPr/>
        </p:nvSpPr>
        <p:spPr>
          <a:xfrm>
            <a:off x="1606725" y="1611100"/>
            <a:ext cx="700800" cy="3510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Refining Our Processes</a:t>
            </a:r>
            <a:endParaRPr/>
          </a:p>
        </p:txBody>
      </p:sp>
      <p:sp>
        <p:nvSpPr>
          <p:cNvPr id="168" name="Google Shape;168;p21"/>
          <p:cNvSpPr txBox="1"/>
          <p:nvPr>
            <p:ph idx="1" type="body"/>
          </p:nvPr>
        </p:nvSpPr>
        <p:spPr>
          <a:xfrm>
            <a:off x="81200" y="1242025"/>
            <a:ext cx="33252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Would including position yield interesting results and improve our model?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Being a midfielder is significant in predicting in-game transfer value and being a defender or an attacker/forward is not</a:t>
            </a:r>
            <a:endParaRPr/>
          </a:p>
        </p:txBody>
      </p:sp>
      <p:pic>
        <p:nvPicPr>
          <p:cNvPr id="169" name="Google Shape;16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30975" y="0"/>
            <a:ext cx="2913025" cy="20661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84523" y="1017800"/>
            <a:ext cx="2668325" cy="16438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55936" y="2886925"/>
            <a:ext cx="2725502" cy="16941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30975" y="2316161"/>
            <a:ext cx="2913025" cy="1493165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1"/>
          <p:cNvSpPr/>
          <p:nvPr/>
        </p:nvSpPr>
        <p:spPr>
          <a:xfrm>
            <a:off x="7270400" y="3526275"/>
            <a:ext cx="309000" cy="1215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